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26.jpeg" ContentType="image/jpeg"/>
  <Override PartName="/ppt/media/image10.jpeg" ContentType="image/jpeg"/>
  <Override PartName="/ppt/media/image25.jpeg" ContentType="image/jpeg"/>
  <Override PartName="/ppt/media/image9.jpeg" ContentType="image/jpeg"/>
  <Override PartName="/ppt/media/image24.jpeg" ContentType="image/jpeg"/>
  <Override PartName="/ppt/media/image8.jpeg" ContentType="image/jpeg"/>
  <Override PartName="/ppt/media/image19.jpeg" ContentType="image/jpeg"/>
  <Override PartName="/ppt/media/image20.jpeg" ContentType="image/jpeg"/>
  <Override PartName="/ppt/media/image18.jpeg" ContentType="image/jpeg"/>
  <Override PartName="/ppt/media/image3.jpeg" ContentType="image/jpeg"/>
  <Override PartName="/ppt/media/image4.png" ContentType="image/png"/>
  <Override PartName="/ppt/media/image11.jpeg" ContentType="image/jpeg"/>
  <Override PartName="/ppt/media/image21.jpeg" ContentType="image/jpeg"/>
  <Override PartName="/ppt/media/image5.jpeg" ContentType="image/jpeg"/>
  <Override PartName="/ppt/media/image7.jpeg" ContentType="image/jpeg"/>
  <Override PartName="/ppt/media/image23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.jpeg" ContentType="image/jpeg"/>
  <Override PartName="/ppt/media/image16.jpeg" ContentType="image/jpeg"/>
  <Override PartName="/ppt/media/image2.jpeg" ContentType="image/jpeg"/>
  <Override PartName="/ppt/media/image17.jpeg" ContentType="image/jpeg"/>
  <Override PartName="/ppt/media/image6.jpeg" ContentType="image/jpeg"/>
  <Override PartName="/ppt/media/image22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FA794ECC-6C4F-4544-AF05-26F5CFF0578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1C9A2664-E816-4C24-84FC-BD0C6DFB5606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hyperlink" Target="https://www.youtube.com/watch?v=lvtfD_rJ2hE" TargetMode="External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s://www.youtube.com/watch?v=RgVbXV1krgU" TargetMode="External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hyperlink" Target="https://www.youtube.com/watch?v=ltjQJz2uz2E" TargetMode="External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hyperlink" Target="https://www.youtube.com/watch?v=XpyJcN3Tyzg" TargetMode="External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</a:rPr>
              <a:t>01: Einführung &amp; Überblick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rcRect l="0" t="2141" r="0" b="10895"/>
          <a:stretch/>
        </p:blipFill>
        <p:spPr>
          <a:xfrm>
            <a:off x="-29880" y="-160560"/>
            <a:ext cx="10109880" cy="5851800"/>
          </a:xfrm>
          <a:prstGeom prst="rect">
            <a:avLst/>
          </a:prstGeom>
          <a:ln>
            <a:noFill/>
          </a:ln>
        </p:spPr>
      </p:pic>
      <p:sp>
        <p:nvSpPr>
          <p:cNvPr id="72" name="CustomShape 1"/>
          <p:cNvSpPr/>
          <p:nvPr/>
        </p:nvSpPr>
        <p:spPr>
          <a:xfrm>
            <a:off x="822960" y="-61920"/>
            <a:ext cx="8503920" cy="105408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TextShape 2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InForm (Leithinger et al, 2013)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4" name="TextShape 3"/>
          <p:cNvSpPr txBox="1"/>
          <p:nvPr/>
        </p:nvSpPr>
        <p:spPr>
          <a:xfrm>
            <a:off x="63000" y="5344560"/>
            <a:ext cx="51490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hlinkClick r:id="rId2"/>
              </a:rPr>
              <a:t>https://www.youtube.com/watch?v=lvtfD_rJ2hE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TextShape 4"/>
          <p:cNvSpPr txBox="1"/>
          <p:nvPr/>
        </p:nvSpPr>
        <p:spPr>
          <a:xfrm>
            <a:off x="5078160" y="5414400"/>
            <a:ext cx="283536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latin typeface="Arial"/>
              </a:rPr>
              <a:t>© 2012 Tangible Media Group / MIT Media Lab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Was machen wir hier eigentlich?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Interaktive, berührbare, intuitive </a:t>
            </a:r>
            <a:r>
              <a:rPr b="1" lang="en-US" sz="2800" spc="-1" strike="noStrike">
                <a:latin typeface="Arial"/>
              </a:rPr>
              <a:t>Erfahrungen</a:t>
            </a:r>
            <a:r>
              <a:rPr b="0" lang="en-US" sz="2800" spc="-1" strike="noStrike">
                <a:latin typeface="Arial"/>
              </a:rPr>
              <a:t> bauen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Grundlagen der Elektronik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Grundlagen der Microcontrollerprogrammierung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Phyische Benutzerschnittstellen entwerfen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1198080"/>
            <a:ext cx="9071640" cy="105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Zeitplan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77560" y="802440"/>
            <a:ext cx="2354760" cy="1849320"/>
          </a:xfrm>
          <a:prstGeom prst="rect">
            <a:avLst/>
          </a:prstGeom>
          <a:solidFill>
            <a:srgbClr val="81aca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2"/>
          <p:cNvSpPr/>
          <p:nvPr/>
        </p:nvSpPr>
        <p:spPr>
          <a:xfrm>
            <a:off x="277560" y="274320"/>
            <a:ext cx="2354760" cy="50004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TextShape 3"/>
          <p:cNvSpPr txBox="1"/>
          <p:nvPr/>
        </p:nvSpPr>
        <p:spPr>
          <a:xfrm>
            <a:off x="407520" y="958320"/>
            <a:ext cx="211284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Einführung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Elektronik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Löten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TextShape 4"/>
          <p:cNvSpPr txBox="1"/>
          <p:nvPr/>
        </p:nvSpPr>
        <p:spPr>
          <a:xfrm>
            <a:off x="408240" y="346320"/>
            <a:ext cx="209376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Montag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CustomShape 5"/>
          <p:cNvSpPr/>
          <p:nvPr/>
        </p:nvSpPr>
        <p:spPr>
          <a:xfrm>
            <a:off x="2661480" y="802440"/>
            <a:ext cx="2354760" cy="1849320"/>
          </a:xfrm>
          <a:prstGeom prst="rect">
            <a:avLst/>
          </a:prstGeom>
          <a:solidFill>
            <a:srgbClr val="81aca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6"/>
          <p:cNvSpPr/>
          <p:nvPr/>
        </p:nvSpPr>
        <p:spPr>
          <a:xfrm>
            <a:off x="2661480" y="274320"/>
            <a:ext cx="2354760" cy="50004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TextShape 7"/>
          <p:cNvSpPr txBox="1"/>
          <p:nvPr/>
        </p:nvSpPr>
        <p:spPr>
          <a:xfrm>
            <a:off x="2791440" y="958320"/>
            <a:ext cx="211248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Arduino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Programmieren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6" name="TextShape 8"/>
          <p:cNvSpPr txBox="1"/>
          <p:nvPr/>
        </p:nvSpPr>
        <p:spPr>
          <a:xfrm>
            <a:off x="2792160" y="346320"/>
            <a:ext cx="209340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Dienstag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CustomShape 9"/>
          <p:cNvSpPr/>
          <p:nvPr/>
        </p:nvSpPr>
        <p:spPr>
          <a:xfrm>
            <a:off x="5045400" y="802440"/>
            <a:ext cx="2354760" cy="1849320"/>
          </a:xfrm>
          <a:prstGeom prst="rect">
            <a:avLst/>
          </a:prstGeom>
          <a:solidFill>
            <a:srgbClr val="81aca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0"/>
          <p:cNvSpPr/>
          <p:nvPr/>
        </p:nvSpPr>
        <p:spPr>
          <a:xfrm>
            <a:off x="5045400" y="274320"/>
            <a:ext cx="2354760" cy="50004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Shape 11"/>
          <p:cNvSpPr txBox="1"/>
          <p:nvPr/>
        </p:nvSpPr>
        <p:spPr>
          <a:xfrm>
            <a:off x="5175000" y="958320"/>
            <a:ext cx="211320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Serielle Protokolle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Sensoren &amp; Aktuatoren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TextShape 12"/>
          <p:cNvSpPr txBox="1"/>
          <p:nvPr/>
        </p:nvSpPr>
        <p:spPr>
          <a:xfrm>
            <a:off x="5176080" y="346320"/>
            <a:ext cx="209340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Mittwoch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CustomShape 13"/>
          <p:cNvSpPr/>
          <p:nvPr/>
        </p:nvSpPr>
        <p:spPr>
          <a:xfrm>
            <a:off x="7429320" y="802440"/>
            <a:ext cx="2354760" cy="1849320"/>
          </a:xfrm>
          <a:prstGeom prst="rect">
            <a:avLst/>
          </a:prstGeom>
          <a:solidFill>
            <a:srgbClr val="81aca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4"/>
          <p:cNvSpPr/>
          <p:nvPr/>
        </p:nvSpPr>
        <p:spPr>
          <a:xfrm>
            <a:off x="7429320" y="274320"/>
            <a:ext cx="2354760" cy="50004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TextShape 15"/>
          <p:cNvSpPr txBox="1"/>
          <p:nvPr/>
        </p:nvSpPr>
        <p:spPr>
          <a:xfrm>
            <a:off x="7558920" y="958320"/>
            <a:ext cx="211320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Interaction Design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Brainstorming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Rahmenthema!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TextShape 16"/>
          <p:cNvSpPr txBox="1"/>
          <p:nvPr/>
        </p:nvSpPr>
        <p:spPr>
          <a:xfrm>
            <a:off x="7560000" y="346320"/>
            <a:ext cx="209340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Donnerstag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CustomShape 17"/>
          <p:cNvSpPr/>
          <p:nvPr/>
        </p:nvSpPr>
        <p:spPr>
          <a:xfrm>
            <a:off x="277560" y="3286080"/>
            <a:ext cx="4737600" cy="1849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18"/>
          <p:cNvSpPr/>
          <p:nvPr/>
        </p:nvSpPr>
        <p:spPr>
          <a:xfrm>
            <a:off x="277560" y="2757960"/>
            <a:ext cx="4737600" cy="500040"/>
          </a:xfrm>
          <a:prstGeom prst="rect">
            <a:avLst/>
          </a:prstGeom>
          <a:solidFill>
            <a:srgbClr val="5983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Shape 19"/>
          <p:cNvSpPr txBox="1"/>
          <p:nvPr/>
        </p:nvSpPr>
        <p:spPr>
          <a:xfrm>
            <a:off x="365760" y="2834640"/>
            <a:ext cx="457200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Freitag bis Donnerstag: Projekt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xtShape 20"/>
          <p:cNvSpPr txBox="1"/>
          <p:nvPr/>
        </p:nvSpPr>
        <p:spPr>
          <a:xfrm>
            <a:off x="407880" y="3406320"/>
            <a:ext cx="2792520" cy="1802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Implementierung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Testen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Dokumentation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Donnerstag: Präsentation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21"/>
          <p:cNvSpPr/>
          <p:nvPr/>
        </p:nvSpPr>
        <p:spPr>
          <a:xfrm>
            <a:off x="5045400" y="3286080"/>
            <a:ext cx="2354760" cy="1849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2"/>
          <p:cNvSpPr/>
          <p:nvPr/>
        </p:nvSpPr>
        <p:spPr>
          <a:xfrm>
            <a:off x="5045400" y="2757960"/>
            <a:ext cx="2354760" cy="500040"/>
          </a:xfrm>
          <a:prstGeom prst="rect">
            <a:avLst/>
          </a:prstGeom>
          <a:solidFill>
            <a:srgbClr val="5983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TextShape 23"/>
          <p:cNvSpPr txBox="1"/>
          <p:nvPr/>
        </p:nvSpPr>
        <p:spPr>
          <a:xfrm>
            <a:off x="5175000" y="3441960"/>
            <a:ext cx="211320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Bugfixing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Polishing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Aufräumen ;)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xtShape 24"/>
          <p:cNvSpPr txBox="1"/>
          <p:nvPr/>
        </p:nvSpPr>
        <p:spPr>
          <a:xfrm>
            <a:off x="5176080" y="2829960"/>
            <a:ext cx="209340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Freitag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25"/>
          <p:cNvSpPr/>
          <p:nvPr/>
        </p:nvSpPr>
        <p:spPr>
          <a:xfrm>
            <a:off x="7430040" y="3285720"/>
            <a:ext cx="2354760" cy="1849320"/>
          </a:xfrm>
          <a:prstGeom prst="rect">
            <a:avLst/>
          </a:prstGeom>
          <a:solidFill>
            <a:srgbClr val="ffb66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6"/>
          <p:cNvSpPr/>
          <p:nvPr/>
        </p:nvSpPr>
        <p:spPr>
          <a:xfrm>
            <a:off x="7430040" y="2757600"/>
            <a:ext cx="2354760" cy="500040"/>
          </a:xfrm>
          <a:prstGeom prst="rect">
            <a:avLst/>
          </a:prstGeom>
          <a:solidFill>
            <a:srgbClr val="ff972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TextShape 27"/>
          <p:cNvSpPr txBox="1"/>
          <p:nvPr/>
        </p:nvSpPr>
        <p:spPr>
          <a:xfrm>
            <a:off x="7559640" y="3441600"/>
            <a:ext cx="211320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Abgabe: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Projektvideo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Dokumentation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Fertiger Prototyp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TextShape 28"/>
          <p:cNvSpPr txBox="1"/>
          <p:nvPr/>
        </p:nvSpPr>
        <p:spPr>
          <a:xfrm>
            <a:off x="7560720" y="2829600"/>
            <a:ext cx="209340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bis xx.yy.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Tag 1: Montag, xx.yy.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1" lang="en-US" sz="2800" spc="-1" strike="noStrike">
                <a:latin typeface="Arial"/>
              </a:rPr>
              <a:t>09:00</a:t>
            </a:r>
            <a:r>
              <a:rPr b="0" lang="en-US" sz="2800" spc="-1" strike="noStrike">
                <a:latin typeface="Arial"/>
              </a:rPr>
              <a:t> Einführung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10:00</a:t>
            </a:r>
            <a:r>
              <a:rPr b="0" lang="en-US" sz="2800" spc="-1" strike="noStrike">
                <a:latin typeface="Arial"/>
              </a:rPr>
              <a:t> Elektronik 01, Multimeter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12:00</a:t>
            </a:r>
            <a:r>
              <a:rPr b="0" i="1" lang="en-US" sz="2800" spc="-1" strike="noStrike">
                <a:latin typeface="Arial"/>
              </a:rPr>
              <a:t> Mittagspause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13:00</a:t>
            </a:r>
            <a:r>
              <a:rPr b="0" lang="en-US" sz="2800" spc="-1" strike="noStrike">
                <a:latin typeface="Arial"/>
              </a:rPr>
              <a:t> Löten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15:00</a:t>
            </a:r>
            <a:r>
              <a:rPr b="0" lang="en-US" sz="2800" spc="-1" strike="noStrike">
                <a:latin typeface="Arial"/>
              </a:rPr>
              <a:t> Elektronik 02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17:00</a:t>
            </a:r>
            <a:r>
              <a:rPr b="0" lang="en-US" sz="2800" spc="-1" strike="noStrike">
                <a:latin typeface="Arial"/>
              </a:rPr>
              <a:t> Feierabend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Wer sind Sie?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Wie heißen Sie?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Warum haben Sie sich beworben?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Was ist Ihre Erfahrung mit Elektronik?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Nach dem Kurs können Sie...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2400" spc="-1" strike="noStrike">
                <a:latin typeface="Arial"/>
              </a:rPr>
              <a:t>...eine defekte Fahrradlampe reparieren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...ein Roboter-Haustier bauen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...einen Wecker bauen, der Sie mit einem Stromstoß weckt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...eigene Game-Controller bauen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...Kosten und Aufwand eines Hardware-Projekts abschätzen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...interessante Abschlussarbeitsthemen bearbeiten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Partnersuche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Zufällig!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Nur für heute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Jeden Tag bis zum Projekt neue Gruppen (Mo, Di, Mi)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Aufgabe: Wunschmaschine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Erfinden Sie Maschinen, die die Welt braucht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Beispiel:</a:t>
            </a:r>
            <a:r>
              <a:rPr b="0" lang="en-US" sz="2800" spc="-1" strike="noStrike">
                <a:latin typeface="Arial"/>
              </a:rPr>
              <a:t> </a:t>
            </a:r>
            <a:r>
              <a:rPr b="0" i="1" lang="en-US" sz="2800" spc="-1" strike="noStrike">
                <a:latin typeface="Arial"/>
              </a:rPr>
              <a:t>“Ein Gerät, das automatisch die Bürotür zusperrt, wenn ich mich konzentrieren will.”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Keine </a:t>
            </a:r>
            <a:r>
              <a:rPr b="0" lang="en-US" sz="2800" spc="-1" strike="noStrike">
                <a:latin typeface="Arial"/>
              </a:rPr>
              <a:t>Gedanken zur technischen Umsetzung machen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Zeit: 10 Minuten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Tipps und Regeln für diesen Kurs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Notizen machen!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Material und andere Teilnehmer pfleglich behandeln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In Zweiergruppen arbeiten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Kontinuierlich anwesend sein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Fragen stellen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Projektfortschritt kontinuierlich dokumentieren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198080"/>
            <a:ext cx="9071640" cy="105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Was machen wir hier eigentlich?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Sicherheitshinweise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Laborregeln beachten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Feuerlöscher &amp; Verbandskasten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Keine offenen Getränke &amp; Essen am Arbeitsplatz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Nachfragen, bevor Sie Werkzeug benutzen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Nachfragen, bevor Sie eine Schaltung an den Strom anschließen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Keine Experimente mit Netzstrom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Ordnung am Arbeitplatz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Bei grober oder wiederholter Zuwiderhandlung:</a:t>
            </a:r>
            <a:br/>
            <a:r>
              <a:rPr b="1" lang="en-US" sz="2800" spc="-1" strike="noStrike">
                <a:latin typeface="Arial"/>
              </a:rPr>
              <a:t>Ausschluss aus dem Kurs!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1198080"/>
            <a:ext cx="9071640" cy="105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Was ist in der Box?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Cutter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701000" y="1645920"/>
            <a:ext cx="6254280" cy="245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4846320" y="214920"/>
            <a:ext cx="4984200" cy="335124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Lötset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3017520" y="3951360"/>
            <a:ext cx="6511320" cy="153504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337680" y="548640"/>
            <a:ext cx="1856880" cy="14626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4"/>
          <a:stretch/>
        </p:blipFill>
        <p:spPr>
          <a:xfrm>
            <a:off x="274320" y="3749040"/>
            <a:ext cx="2190960" cy="167580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5"/>
          <a:stretch/>
        </p:blipFill>
        <p:spPr>
          <a:xfrm>
            <a:off x="470160" y="2086560"/>
            <a:ext cx="1734480" cy="146304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6"/>
          <a:stretch/>
        </p:blipFill>
        <p:spPr>
          <a:xfrm>
            <a:off x="2103120" y="1357200"/>
            <a:ext cx="2926080" cy="2964600"/>
          </a:xfrm>
          <a:prstGeom prst="rect">
            <a:avLst/>
          </a:prstGeom>
          <a:ln>
            <a:noFill/>
          </a:ln>
        </p:spPr>
      </p:pic>
      <p:sp>
        <p:nvSpPr>
          <p:cNvPr id="131" name="TextShape 2"/>
          <p:cNvSpPr txBox="1"/>
          <p:nvPr/>
        </p:nvSpPr>
        <p:spPr>
          <a:xfrm>
            <a:off x="457200" y="202320"/>
            <a:ext cx="1920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Lötzinn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91440" y="1920240"/>
            <a:ext cx="2468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Lötspitzenabstreifer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TextShape 4"/>
          <p:cNvSpPr txBox="1"/>
          <p:nvPr/>
        </p:nvSpPr>
        <p:spPr>
          <a:xfrm>
            <a:off x="365760" y="3494160"/>
            <a:ext cx="1920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Lötfett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TextShape 5"/>
          <p:cNvSpPr txBox="1"/>
          <p:nvPr/>
        </p:nvSpPr>
        <p:spPr>
          <a:xfrm>
            <a:off x="2377440" y="1025280"/>
            <a:ext cx="228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Lötkolbenständer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TextShape 6"/>
          <p:cNvSpPr txBox="1"/>
          <p:nvPr/>
        </p:nvSpPr>
        <p:spPr>
          <a:xfrm>
            <a:off x="6675120" y="3200400"/>
            <a:ext cx="1920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Lötkolben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TextShape 7"/>
          <p:cNvSpPr txBox="1"/>
          <p:nvPr/>
        </p:nvSpPr>
        <p:spPr>
          <a:xfrm>
            <a:off x="5303520" y="5212080"/>
            <a:ext cx="21945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Entlötpumpe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Dritte Hand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474720" y="798480"/>
            <a:ext cx="3161520" cy="468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Schutzbrille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597680" y="1410120"/>
            <a:ext cx="6723360" cy="343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Werkzeugkasten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rcRect l="0" t="8700" r="0" b="0"/>
          <a:stretch/>
        </p:blipFill>
        <p:spPr>
          <a:xfrm>
            <a:off x="1085400" y="1243800"/>
            <a:ext cx="7875720" cy="3968280"/>
          </a:xfrm>
          <a:prstGeom prst="rect">
            <a:avLst/>
          </a:prstGeom>
          <a:ln>
            <a:noFill/>
          </a:ln>
        </p:spPr>
      </p:pic>
      <p:sp>
        <p:nvSpPr>
          <p:cNvPr id="143" name="TextShape 2"/>
          <p:cNvSpPr txBox="1"/>
          <p:nvPr/>
        </p:nvSpPr>
        <p:spPr>
          <a:xfrm>
            <a:off x="5486400" y="4774320"/>
            <a:ext cx="19202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Schraubenzieher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2194560" y="4774320"/>
            <a:ext cx="18288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Seitenschneider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TextShape 4"/>
          <p:cNvSpPr txBox="1"/>
          <p:nvPr/>
        </p:nvSpPr>
        <p:spPr>
          <a:xfrm>
            <a:off x="182880" y="166536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Spitzzange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Line 5"/>
          <p:cNvSpPr/>
          <p:nvPr/>
        </p:nvSpPr>
        <p:spPr>
          <a:xfrm>
            <a:off x="914400" y="2011680"/>
            <a:ext cx="118872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6"/>
          <p:cNvSpPr/>
          <p:nvPr/>
        </p:nvSpPr>
        <p:spPr>
          <a:xfrm flipV="1">
            <a:off x="3108960" y="3931920"/>
            <a:ext cx="0" cy="9144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7"/>
          <p:cNvSpPr/>
          <p:nvPr/>
        </p:nvSpPr>
        <p:spPr>
          <a:xfrm flipV="1">
            <a:off x="6766560" y="3931920"/>
            <a:ext cx="548640" cy="9144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8"/>
          <p:cNvSpPr/>
          <p:nvPr/>
        </p:nvSpPr>
        <p:spPr>
          <a:xfrm flipH="1" flipV="1">
            <a:off x="5852160" y="3931920"/>
            <a:ext cx="274320" cy="9144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Multimeter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876320" y="864360"/>
            <a:ext cx="6564960" cy="439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rcRect l="0" t="4834" r="0" b="0"/>
          <a:stretch/>
        </p:blipFill>
        <p:spPr>
          <a:xfrm>
            <a:off x="2082600" y="274320"/>
            <a:ext cx="6055560" cy="5395320"/>
          </a:xfrm>
          <a:prstGeom prst="rect">
            <a:avLst/>
          </a:prstGeom>
          <a:ln>
            <a:noFill/>
          </a:ln>
        </p:spPr>
      </p:pic>
      <p:sp>
        <p:nvSpPr>
          <p:cNvPr id="153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Elektronische Komponenten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663440" y="2103120"/>
            <a:ext cx="10972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Servomotor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5669280" y="1645920"/>
            <a:ext cx="10972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Arduino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6583680" y="2103120"/>
            <a:ext cx="182880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Stift-/Buchsenleisten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3474720" y="1590480"/>
            <a:ext cx="164592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Schalter &amp; Taster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2651760" y="2194560"/>
            <a:ext cx="6400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LEDs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2011680" y="3840480"/>
            <a:ext cx="118872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Potentiometer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2103120" y="4572000"/>
            <a:ext cx="10972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MOSFET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1" name="CustomShape 9"/>
          <p:cNvSpPr/>
          <p:nvPr/>
        </p:nvSpPr>
        <p:spPr>
          <a:xfrm>
            <a:off x="3931920" y="5120640"/>
            <a:ext cx="10972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Widerstände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2" name="CustomShape 10"/>
          <p:cNvSpPr/>
          <p:nvPr/>
        </p:nvSpPr>
        <p:spPr>
          <a:xfrm>
            <a:off x="5303520" y="5120640"/>
            <a:ext cx="12376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Kondensatoren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CustomShape 11"/>
          <p:cNvSpPr/>
          <p:nvPr/>
        </p:nvSpPr>
        <p:spPr>
          <a:xfrm>
            <a:off x="7406640" y="4389120"/>
            <a:ext cx="15544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Integrated Circuits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Breadboard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463040" y="1645920"/>
            <a:ext cx="7406640" cy="279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226080"/>
            <a:ext cx="9071640" cy="4345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Kombiniere die Möglichkeiten von </a:t>
            </a:r>
            <a:r>
              <a:rPr b="1" lang="en-US" sz="3200" spc="-1" strike="noStrike">
                <a:latin typeface="Arial"/>
              </a:rPr>
              <a:t>physischen</a:t>
            </a:r>
            <a:r>
              <a:rPr b="0" lang="en-US" sz="3200" spc="-1" strike="noStrike">
                <a:latin typeface="Arial"/>
              </a:rPr>
              <a:t> Objekten und Aktionen</a:t>
            </a:r>
            <a:br/>
            <a:r>
              <a:rPr b="0" lang="en-US" sz="3200" spc="-1" strike="noStrike">
                <a:latin typeface="Arial"/>
              </a:rPr>
              <a:t>mit den Möglichkeiten von </a:t>
            </a:r>
            <a:r>
              <a:rPr b="1" lang="en-US" sz="3200" spc="-1" strike="noStrike">
                <a:latin typeface="Arial"/>
              </a:rPr>
              <a:t>digitalen</a:t>
            </a:r>
            <a:r>
              <a:rPr b="0" lang="en-US" sz="3200" spc="-1" strike="noStrike">
                <a:latin typeface="Arial"/>
              </a:rPr>
              <a:t> Daten und Algorithmen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Breadboard-Stromversorgung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828800" y="1097280"/>
            <a:ext cx="6732360" cy="378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Netzteil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377440" y="956520"/>
            <a:ext cx="5815080" cy="453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USB-Hub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rcRect l="0" t="0" r="0" b="9147"/>
          <a:stretch/>
        </p:blipFill>
        <p:spPr>
          <a:xfrm>
            <a:off x="2377440" y="909720"/>
            <a:ext cx="5559120" cy="457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USB-Kabel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rcRect l="0" t="7393" r="0" b="7415"/>
          <a:stretch/>
        </p:blipFill>
        <p:spPr>
          <a:xfrm>
            <a:off x="1783440" y="1006200"/>
            <a:ext cx="6811920" cy="420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280160" y="274320"/>
            <a:ext cx="7955280" cy="4350600"/>
          </a:xfrm>
          <a:prstGeom prst="rect">
            <a:avLst/>
          </a:prstGeom>
          <a:ln>
            <a:noFill/>
          </a:ln>
        </p:spPr>
      </p:pic>
      <p:sp>
        <p:nvSpPr>
          <p:cNvPr id="17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Steckbrücken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Litze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463040" y="956520"/>
            <a:ext cx="7452000" cy="398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1198080"/>
            <a:ext cx="9071640" cy="105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Kurze Pause (10 min)...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Tangible User Interfaces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Ein </a:t>
            </a:r>
            <a:r>
              <a:rPr b="1" lang="en-US" sz="3200" spc="-1" strike="noStrike">
                <a:latin typeface="Arial"/>
              </a:rPr>
              <a:t>tangible user interface</a:t>
            </a:r>
            <a:r>
              <a:rPr b="0" lang="en-US" sz="3200" spc="-1" strike="noStrike">
                <a:latin typeface="Arial"/>
              </a:rPr>
              <a:t> (TUI) ist eine anfassbare Benutzerschnittstelle, die einem Computerbenutzer die Interaktion mit der Maschine durch physische Objekte erlaubt.</a:t>
            </a:r>
            <a:endParaRPr b="0" lang="en-US" sz="3200" spc="-1" strike="noStrike">
              <a:latin typeface="Arial"/>
            </a:endParaRPr>
          </a:p>
          <a:p>
            <a:pPr algn="r">
              <a:spcBef>
                <a:spcPts val="1417"/>
              </a:spcBef>
            </a:pPr>
            <a:r>
              <a:rPr b="0" lang="en-US" sz="3200" spc="-1" strike="noStrike">
                <a:latin typeface="Arial"/>
              </a:rPr>
              <a:t>- Wikipedia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Was ist ein TUI?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Das UI kann physisch manipuliert werden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Digitale Daten sind mit dem Zustand eines physischen Artefakts verbunden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Informationen aus der physischen Welt (z.B. Postition) als Parameter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Hiroshi Ishii (MIT) zu TUIs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 rot="5400000">
            <a:off x="8387280" y="2238840"/>
            <a:ext cx="299808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https://www.makingthings.io/tangible-bits-and-radical-atoms/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2" name="TextShape 3"/>
          <p:cNvSpPr txBox="1"/>
          <p:nvPr/>
        </p:nvSpPr>
        <p:spPr>
          <a:xfrm>
            <a:off x="1016640" y="4006800"/>
            <a:ext cx="2377440" cy="148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400" spc="-1" strike="noStrike">
                <a:latin typeface="Arial"/>
              </a:rPr>
              <a:t>A </a:t>
            </a:r>
            <a:r>
              <a:rPr b="1" lang="en-US" sz="1400" spc="-1" strike="noStrike">
                <a:latin typeface="Arial"/>
              </a:rPr>
              <a:t>graphical user interface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only lets us see information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and interact with it indirectly, as if we were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looking through the surface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of the water to interact with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the forms below.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" name="TextShape 4"/>
          <p:cNvSpPr txBox="1"/>
          <p:nvPr/>
        </p:nvSpPr>
        <p:spPr>
          <a:xfrm>
            <a:off x="3716640" y="4006800"/>
            <a:ext cx="2525760" cy="168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400" spc="-1" strike="noStrike">
                <a:latin typeface="Arial"/>
              </a:rPr>
              <a:t>A </a:t>
            </a:r>
            <a:r>
              <a:rPr b="1" lang="en-US" sz="1400" spc="-1" strike="noStrike">
                <a:latin typeface="Arial"/>
              </a:rPr>
              <a:t>tangible user interface</a:t>
            </a:r>
            <a:r>
              <a:rPr b="0" lang="en-US" sz="1400" spc="-1" strike="noStrike">
                <a:latin typeface="Arial"/>
              </a:rPr>
              <a:t> is like an iceberg: there is a portion of the digital that emerges beyond the surface of the water - into the physical realm - so that we may interact directly with it.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" name="TextShape 5"/>
          <p:cNvSpPr txBox="1"/>
          <p:nvPr/>
        </p:nvSpPr>
        <p:spPr>
          <a:xfrm>
            <a:off x="6400800" y="4007160"/>
            <a:ext cx="3134160" cy="1888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400" spc="-1" strike="noStrike">
                <a:latin typeface="Arial"/>
              </a:rPr>
              <a:t>Radical Atoms</a:t>
            </a:r>
            <a:r>
              <a:rPr b="0" lang="en-US" sz="1400" spc="-1" strike="noStrike">
                <a:latin typeface="Arial"/>
              </a:rPr>
              <a:t> describes our vision for the future of interaction, in which all digital information has physical manifestation so that we can interact directly with it - as if the iceberg had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risen from the depths to reveal its sunken mass.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" name="TextShape 6"/>
          <p:cNvSpPr txBox="1"/>
          <p:nvPr/>
        </p:nvSpPr>
        <p:spPr>
          <a:xfrm rot="16200000">
            <a:off x="-27000" y="1331640"/>
            <a:ext cx="14630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Physical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World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TextShape 7"/>
          <p:cNvSpPr txBox="1"/>
          <p:nvPr/>
        </p:nvSpPr>
        <p:spPr>
          <a:xfrm rot="16200000">
            <a:off x="-26640" y="2807640"/>
            <a:ext cx="14630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Digital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World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097280" y="977400"/>
            <a:ext cx="2194560" cy="287172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3833280" y="977760"/>
            <a:ext cx="2194560" cy="287172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3"/>
          <a:stretch/>
        </p:blipFill>
        <p:spPr>
          <a:xfrm>
            <a:off x="6569280" y="978120"/>
            <a:ext cx="2194560" cy="287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1554480" y="731520"/>
            <a:ext cx="6573240" cy="4558320"/>
          </a:xfrm>
          <a:prstGeom prst="rect">
            <a:avLst/>
          </a:prstGeom>
          <a:ln>
            <a:noFill/>
          </a:ln>
        </p:spPr>
      </p:pic>
      <p:sp>
        <p:nvSpPr>
          <p:cNvPr id="61" name="TextShape 1"/>
          <p:cNvSpPr txBox="1"/>
          <p:nvPr/>
        </p:nvSpPr>
        <p:spPr>
          <a:xfrm>
            <a:off x="504000" y="82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Marble Answering Machine (Bishop, 1992)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182880" y="5212080"/>
            <a:ext cx="52372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hlinkClick r:id="rId2"/>
              </a:rPr>
              <a:t>https://www.youtube.com/watch?v=RgVbXV1krgU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rcRect l="0" t="16223" r="0" b="0"/>
          <a:stretch/>
        </p:blipFill>
        <p:spPr>
          <a:xfrm>
            <a:off x="0" y="0"/>
            <a:ext cx="10110240" cy="566928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1005840" y="10080"/>
            <a:ext cx="8138160" cy="105408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TextShape 2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Reactable (Jordà et al, 2010)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6" name="TextShape 3"/>
          <p:cNvSpPr txBox="1"/>
          <p:nvPr/>
        </p:nvSpPr>
        <p:spPr>
          <a:xfrm>
            <a:off x="91440" y="5120640"/>
            <a:ext cx="49723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  <a:hlinkClick r:id="rId2"/>
              </a:rPr>
              <a:t>https://www.youtube.com/watch?v=ltjQJz2uz2E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rcRect l="0" t="10450" r="0" b="16262"/>
          <a:stretch/>
        </p:blipFill>
        <p:spPr>
          <a:xfrm>
            <a:off x="0" y="-360"/>
            <a:ext cx="10146600" cy="5760720"/>
          </a:xfrm>
          <a:prstGeom prst="rect">
            <a:avLst/>
          </a:prstGeom>
          <a:ln>
            <a:noFill/>
          </a:ln>
        </p:spPr>
      </p:pic>
      <p:sp>
        <p:nvSpPr>
          <p:cNvPr id="68" name="CustomShape 1"/>
          <p:cNvSpPr/>
          <p:nvPr/>
        </p:nvSpPr>
        <p:spPr>
          <a:xfrm>
            <a:off x="822960" y="10080"/>
            <a:ext cx="8503920" cy="105408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TextShape 2"/>
          <p:cNvSpPr txBox="1"/>
          <p:nvPr/>
        </p:nvSpPr>
        <p:spPr>
          <a:xfrm>
            <a:off x="504000" y="4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SandScape (Wang et al, 2003)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0" name="TextShape 3"/>
          <p:cNvSpPr txBox="1"/>
          <p:nvPr/>
        </p:nvSpPr>
        <p:spPr>
          <a:xfrm>
            <a:off x="154440" y="5212080"/>
            <a:ext cx="51490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  <a:hlinkClick r:id="rId2"/>
              </a:rPr>
              <a:t>https://www.youtube.com/watch?v=XpyJcN3Tyzg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2019-09-14T21:58:43Z</dcterms:modified>
  <cp:revision>23</cp:revision>
  <dc:subject/>
  <dc:title/>
</cp:coreProperties>
</file>